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64" r:id="rId5"/>
    <p:sldId id="262" r:id="rId6"/>
    <p:sldId id="261" r:id="rId7"/>
    <p:sldId id="266"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86D5D6-3C4C-4596-802E-E421B1A5C806}" v="212" dt="2022-09-19T21:20:04.8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fmaKC Admin" userId="23083c861528d22f" providerId="LiveId" clId="{F286D5D6-3C4C-4596-802E-E421B1A5C806}"/>
    <pc:docChg chg="undo custSel addSld delSld modSld sldOrd modMainMaster modShowInfo">
      <pc:chgData name="ifmaKC Admin" userId="23083c861528d22f" providerId="LiveId" clId="{F286D5D6-3C4C-4596-802E-E421B1A5C806}" dt="2022-09-20T16:54:01.922" v="899" actId="14100"/>
      <pc:docMkLst>
        <pc:docMk/>
      </pc:docMkLst>
      <pc:sldChg chg="modSp modTransition">
        <pc:chgData name="ifmaKC Admin" userId="23083c861528d22f" providerId="LiveId" clId="{F286D5D6-3C4C-4596-802E-E421B1A5C806}" dt="2022-09-19T21:18:27.651" v="837"/>
        <pc:sldMkLst>
          <pc:docMk/>
          <pc:sldMk cId="2990645560" sldId="256"/>
        </pc:sldMkLst>
        <pc:spChg chg="mod">
          <ac:chgData name="ifmaKC Admin" userId="23083c861528d22f" providerId="LiveId" clId="{F286D5D6-3C4C-4596-802E-E421B1A5C806}" dt="2022-09-19T21:18:27.651" v="837"/>
          <ac:spMkLst>
            <pc:docMk/>
            <pc:sldMk cId="2990645560" sldId="256"/>
            <ac:spMk id="2" creationId="{0D7B2187-D1F3-5449-E3AA-DE7765EA0615}"/>
          </ac:spMkLst>
        </pc:spChg>
      </pc:sldChg>
      <pc:sldChg chg="modSp mod modTransition">
        <pc:chgData name="ifmaKC Admin" userId="23083c861528d22f" providerId="LiveId" clId="{F286D5D6-3C4C-4596-802E-E421B1A5C806}" dt="2022-09-19T21:18:20.293" v="835"/>
        <pc:sldMkLst>
          <pc:docMk/>
          <pc:sldMk cId="4274684990" sldId="257"/>
        </pc:sldMkLst>
        <pc:spChg chg="mod">
          <ac:chgData name="ifmaKC Admin" userId="23083c861528d22f" providerId="LiveId" clId="{F286D5D6-3C4C-4596-802E-E421B1A5C806}" dt="2022-09-19T21:18:20.293" v="835"/>
          <ac:spMkLst>
            <pc:docMk/>
            <pc:sldMk cId="4274684990" sldId="257"/>
            <ac:spMk id="2" creationId="{26FFA6D5-A69E-3E72-DA44-CDFEEBA5C6A5}"/>
          </ac:spMkLst>
        </pc:spChg>
        <pc:spChg chg="mod">
          <ac:chgData name="ifmaKC Admin" userId="23083c861528d22f" providerId="LiveId" clId="{F286D5D6-3C4C-4596-802E-E421B1A5C806}" dt="2022-09-19T21:18:15.593" v="833" actId="207"/>
          <ac:spMkLst>
            <pc:docMk/>
            <pc:sldMk cId="4274684990" sldId="257"/>
            <ac:spMk id="3" creationId="{87C6A80A-4962-C78B-70A6-F4C59A6B8299}"/>
          </ac:spMkLst>
        </pc:spChg>
      </pc:sldChg>
      <pc:sldChg chg="addSp delSp modSp mod ord modTransition setBg addAnim delAnim setClrOvrMap">
        <pc:chgData name="ifmaKC Admin" userId="23083c861528d22f" providerId="LiveId" clId="{F286D5D6-3C4C-4596-802E-E421B1A5C806}" dt="2022-09-20T16:53:27.961" v="896" actId="14100"/>
        <pc:sldMkLst>
          <pc:docMk/>
          <pc:sldMk cId="3657880208" sldId="258"/>
        </pc:sldMkLst>
        <pc:spChg chg="add del mod ord">
          <ac:chgData name="ifmaKC Admin" userId="23083c861528d22f" providerId="LiveId" clId="{F286D5D6-3C4C-4596-802E-E421B1A5C806}" dt="2022-09-19T21:19:28.021" v="842"/>
          <ac:spMkLst>
            <pc:docMk/>
            <pc:sldMk cId="3657880208" sldId="258"/>
            <ac:spMk id="2" creationId="{1F91674A-02FB-EF7B-0C1B-6903274A173C}"/>
          </ac:spMkLst>
        </pc:spChg>
        <pc:spChg chg="mod">
          <ac:chgData name="ifmaKC Admin" userId="23083c861528d22f" providerId="LiveId" clId="{F286D5D6-3C4C-4596-802E-E421B1A5C806}" dt="2022-09-20T16:53:27.961" v="896" actId="14100"/>
          <ac:spMkLst>
            <pc:docMk/>
            <pc:sldMk cId="3657880208" sldId="258"/>
            <ac:spMk id="4" creationId="{76AF52BB-389D-DC5D-935E-BAA5E8CDE9A8}"/>
          </ac:spMkLst>
        </pc:spChg>
        <pc:spChg chg="add del mod">
          <ac:chgData name="ifmaKC Admin" userId="23083c861528d22f" providerId="LiveId" clId="{F286D5D6-3C4C-4596-802E-E421B1A5C806}" dt="2022-09-16T19:48:01.738" v="2" actId="478"/>
          <ac:spMkLst>
            <pc:docMk/>
            <pc:sldMk cId="3657880208" sldId="258"/>
            <ac:spMk id="9" creationId="{11AD181B-93BC-3ADA-B9D1-C6EAECDC4770}"/>
          </ac:spMkLst>
        </pc:spChg>
        <pc:spChg chg="add del">
          <ac:chgData name="ifmaKC Admin" userId="23083c861528d22f" providerId="LiveId" clId="{F286D5D6-3C4C-4596-802E-E421B1A5C806}" dt="2022-09-19T17:44:38.994" v="386" actId="26606"/>
          <ac:spMkLst>
            <pc:docMk/>
            <pc:sldMk cId="3657880208" sldId="258"/>
            <ac:spMk id="11" creationId="{6020E385-54F4-42F2-9A7E-7A8B8160EC60}"/>
          </ac:spMkLst>
        </pc:spChg>
        <pc:spChg chg="add del">
          <ac:chgData name="ifmaKC Admin" userId="23083c861528d22f" providerId="LiveId" clId="{F286D5D6-3C4C-4596-802E-E421B1A5C806}" dt="2022-09-19T17:44:38.994" v="386" actId="26606"/>
          <ac:spMkLst>
            <pc:docMk/>
            <pc:sldMk cId="3657880208" sldId="258"/>
            <ac:spMk id="13" creationId="{B1B60728-8C3E-4908-96B8-23E96225950E}"/>
          </ac:spMkLst>
        </pc:spChg>
        <pc:spChg chg="add del">
          <ac:chgData name="ifmaKC Admin" userId="23083c861528d22f" providerId="LiveId" clId="{F286D5D6-3C4C-4596-802E-E421B1A5C806}" dt="2022-09-19T17:45:14.455" v="392" actId="26606"/>
          <ac:spMkLst>
            <pc:docMk/>
            <pc:sldMk cId="3657880208" sldId="258"/>
            <ac:spMk id="15" creationId="{59978B14-66BF-4EAF-A8C8-CDF3C8634AF2}"/>
          </ac:spMkLst>
        </pc:spChg>
        <pc:picChg chg="mod ord modCrop">
          <ac:chgData name="ifmaKC Admin" userId="23083c861528d22f" providerId="LiveId" clId="{F286D5D6-3C4C-4596-802E-E421B1A5C806}" dt="2022-09-19T17:45:14.455" v="392" actId="26606"/>
          <ac:picMkLst>
            <pc:docMk/>
            <pc:sldMk cId="3657880208" sldId="258"/>
            <ac:picMk id="6" creationId="{94934A3A-862C-D382-AF4D-EEB1D7D30A7B}"/>
          </ac:picMkLst>
        </pc:picChg>
      </pc:sldChg>
      <pc:sldChg chg="modSp mod modTransition">
        <pc:chgData name="ifmaKC Admin" userId="23083c861528d22f" providerId="LiveId" clId="{F286D5D6-3C4C-4596-802E-E421B1A5C806}" dt="2022-09-20T16:53:51.539" v="898" actId="14100"/>
        <pc:sldMkLst>
          <pc:docMk/>
          <pc:sldMk cId="3572193579" sldId="261"/>
        </pc:sldMkLst>
        <pc:spChg chg="mod">
          <ac:chgData name="ifmaKC Admin" userId="23083c861528d22f" providerId="LiveId" clId="{F286D5D6-3C4C-4596-802E-E421B1A5C806}" dt="2022-09-19T21:20:15.231" v="849" actId="1076"/>
          <ac:spMkLst>
            <pc:docMk/>
            <pc:sldMk cId="3572193579" sldId="261"/>
            <ac:spMk id="2" creationId="{1F91674A-02FB-EF7B-0C1B-6903274A173C}"/>
          </ac:spMkLst>
        </pc:spChg>
        <pc:spChg chg="mod">
          <ac:chgData name="ifmaKC Admin" userId="23083c861528d22f" providerId="LiveId" clId="{F286D5D6-3C4C-4596-802E-E421B1A5C806}" dt="2022-09-20T16:53:51.539" v="898" actId="14100"/>
          <ac:spMkLst>
            <pc:docMk/>
            <pc:sldMk cId="3572193579" sldId="261"/>
            <ac:spMk id="4" creationId="{76AF52BB-389D-DC5D-935E-BAA5E8CDE9A8}"/>
          </ac:spMkLst>
        </pc:spChg>
        <pc:picChg chg="mod modCrop">
          <ac:chgData name="ifmaKC Admin" userId="23083c861528d22f" providerId="LiveId" clId="{F286D5D6-3C4C-4596-802E-E421B1A5C806}" dt="2022-09-19T21:05:03.880" v="819" actId="1076"/>
          <ac:picMkLst>
            <pc:docMk/>
            <pc:sldMk cId="3572193579" sldId="261"/>
            <ac:picMk id="6" creationId="{D08DB4A4-1860-98BC-BA13-FBFFBB40F6D5}"/>
          </ac:picMkLst>
        </pc:picChg>
      </pc:sldChg>
      <pc:sldChg chg="addSp delSp modSp mod modTransition setBg">
        <pc:chgData name="ifmaKC Admin" userId="23083c861528d22f" providerId="LiveId" clId="{F286D5D6-3C4C-4596-802E-E421B1A5C806}" dt="2022-09-20T16:53:39.147" v="897" actId="14100"/>
        <pc:sldMkLst>
          <pc:docMk/>
          <pc:sldMk cId="3425438004" sldId="262"/>
        </pc:sldMkLst>
        <pc:spChg chg="mod">
          <ac:chgData name="ifmaKC Admin" userId="23083c861528d22f" providerId="LiveId" clId="{F286D5D6-3C4C-4596-802E-E421B1A5C806}" dt="2022-09-19T21:19:46.828" v="846"/>
          <ac:spMkLst>
            <pc:docMk/>
            <pc:sldMk cId="3425438004" sldId="262"/>
            <ac:spMk id="2" creationId="{1F91674A-02FB-EF7B-0C1B-6903274A173C}"/>
          </ac:spMkLst>
        </pc:spChg>
        <pc:spChg chg="mod">
          <ac:chgData name="ifmaKC Admin" userId="23083c861528d22f" providerId="LiveId" clId="{F286D5D6-3C4C-4596-802E-E421B1A5C806}" dt="2022-09-20T16:53:39.147" v="897" actId="14100"/>
          <ac:spMkLst>
            <pc:docMk/>
            <pc:sldMk cId="3425438004" sldId="262"/>
            <ac:spMk id="4" creationId="{76AF52BB-389D-DC5D-935E-BAA5E8CDE9A8}"/>
          </ac:spMkLst>
        </pc:spChg>
        <pc:spChg chg="add del">
          <ac:chgData name="ifmaKC Admin" userId="23083c861528d22f" providerId="LiveId" clId="{F286D5D6-3C4C-4596-802E-E421B1A5C806}" dt="2022-09-19T17:45:11.375" v="391" actId="26606"/>
          <ac:spMkLst>
            <pc:docMk/>
            <pc:sldMk cId="3425438004" sldId="262"/>
            <ac:spMk id="11" creationId="{59978B14-66BF-4EAF-A8C8-CDF3C8634AF2}"/>
          </ac:spMkLst>
        </pc:spChg>
        <pc:picChg chg="mod modCrop">
          <ac:chgData name="ifmaKC Admin" userId="23083c861528d22f" providerId="LiveId" clId="{F286D5D6-3C4C-4596-802E-E421B1A5C806}" dt="2022-09-19T18:29:26.659" v="779" actId="1076"/>
          <ac:picMkLst>
            <pc:docMk/>
            <pc:sldMk cId="3425438004" sldId="262"/>
            <ac:picMk id="6" creationId="{9843D5B1-4FB2-996B-E336-B2A371BAD947}"/>
          </ac:picMkLst>
        </pc:picChg>
      </pc:sldChg>
      <pc:sldChg chg="modSp mod ord modTransition">
        <pc:chgData name="ifmaKC Admin" userId="23083c861528d22f" providerId="LiveId" clId="{F286D5D6-3C4C-4596-802E-E421B1A5C806}" dt="2022-09-19T21:20:51.332" v="855" actId="12789"/>
        <pc:sldMkLst>
          <pc:docMk/>
          <pc:sldMk cId="4105628554" sldId="264"/>
        </pc:sldMkLst>
        <pc:spChg chg="mod">
          <ac:chgData name="ifmaKC Admin" userId="23083c861528d22f" providerId="LiveId" clId="{F286D5D6-3C4C-4596-802E-E421B1A5C806}" dt="2022-09-19T21:19:37.147" v="843"/>
          <ac:spMkLst>
            <pc:docMk/>
            <pc:sldMk cId="4105628554" sldId="264"/>
            <ac:spMk id="2" creationId="{1F91674A-02FB-EF7B-0C1B-6903274A173C}"/>
          </ac:spMkLst>
        </pc:spChg>
        <pc:spChg chg="mod">
          <ac:chgData name="ifmaKC Admin" userId="23083c861528d22f" providerId="LiveId" clId="{F286D5D6-3C4C-4596-802E-E421B1A5C806}" dt="2022-09-19T21:20:51.332" v="855" actId="12789"/>
          <ac:spMkLst>
            <pc:docMk/>
            <pc:sldMk cId="4105628554" sldId="264"/>
            <ac:spMk id="4" creationId="{76AF52BB-389D-DC5D-935E-BAA5E8CDE9A8}"/>
          </ac:spMkLst>
        </pc:spChg>
        <pc:picChg chg="mod modCrop">
          <ac:chgData name="ifmaKC Admin" userId="23083c861528d22f" providerId="LiveId" clId="{F286D5D6-3C4C-4596-802E-E421B1A5C806}" dt="2022-09-19T17:38:35.362" v="353" actId="1076"/>
          <ac:picMkLst>
            <pc:docMk/>
            <pc:sldMk cId="4105628554" sldId="264"/>
            <ac:picMk id="5" creationId="{9E1E2533-012E-18F2-7130-209486DF8BE3}"/>
          </ac:picMkLst>
        </pc:picChg>
      </pc:sldChg>
      <pc:sldChg chg="del">
        <pc:chgData name="ifmaKC Admin" userId="23083c861528d22f" providerId="LiveId" clId="{F286D5D6-3C4C-4596-802E-E421B1A5C806}" dt="2022-09-19T20:55:58.119" v="790" actId="2696"/>
        <pc:sldMkLst>
          <pc:docMk/>
          <pc:sldMk cId="3455147378" sldId="265"/>
        </pc:sldMkLst>
      </pc:sldChg>
      <pc:sldChg chg="modSp mod ord modTransition">
        <pc:chgData name="ifmaKC Admin" userId="23083c861528d22f" providerId="LiveId" clId="{F286D5D6-3C4C-4596-802E-E421B1A5C806}" dt="2022-09-20T16:54:01.922" v="899" actId="14100"/>
        <pc:sldMkLst>
          <pc:docMk/>
          <pc:sldMk cId="1514929813" sldId="266"/>
        </pc:sldMkLst>
        <pc:spChg chg="mod">
          <ac:chgData name="ifmaKC Admin" userId="23083c861528d22f" providerId="LiveId" clId="{F286D5D6-3C4C-4596-802E-E421B1A5C806}" dt="2022-09-19T21:20:04.811" v="848"/>
          <ac:spMkLst>
            <pc:docMk/>
            <pc:sldMk cId="1514929813" sldId="266"/>
            <ac:spMk id="2" creationId="{1F91674A-02FB-EF7B-0C1B-6903274A173C}"/>
          </ac:spMkLst>
        </pc:spChg>
        <pc:spChg chg="mod">
          <ac:chgData name="ifmaKC Admin" userId="23083c861528d22f" providerId="LiveId" clId="{F286D5D6-3C4C-4596-802E-E421B1A5C806}" dt="2022-09-20T16:54:01.922" v="899" actId="14100"/>
          <ac:spMkLst>
            <pc:docMk/>
            <pc:sldMk cId="1514929813" sldId="266"/>
            <ac:spMk id="4" creationId="{76AF52BB-389D-DC5D-935E-BAA5E8CDE9A8}"/>
          </ac:spMkLst>
        </pc:spChg>
        <pc:picChg chg="mod modCrop">
          <ac:chgData name="ifmaKC Admin" userId="23083c861528d22f" providerId="LiveId" clId="{F286D5D6-3C4C-4596-802E-E421B1A5C806}" dt="2022-09-19T17:59:04.399" v="554" actId="732"/>
          <ac:picMkLst>
            <pc:docMk/>
            <pc:sldMk cId="1514929813" sldId="266"/>
            <ac:picMk id="5" creationId="{37311377-B551-11D9-2257-E0AC1EFBCA5C}"/>
          </ac:picMkLst>
        </pc:picChg>
      </pc:sldChg>
      <pc:sldChg chg="new del">
        <pc:chgData name="ifmaKC Admin" userId="23083c861528d22f" providerId="LiveId" clId="{F286D5D6-3C4C-4596-802E-E421B1A5C806}" dt="2022-09-20T16:01:58.570" v="895" actId="2696"/>
        <pc:sldMkLst>
          <pc:docMk/>
          <pc:sldMk cId="3222671124" sldId="267"/>
        </pc:sldMkLst>
      </pc:sldChg>
      <pc:sldMasterChg chg="modTransition modSldLayout">
        <pc:chgData name="ifmaKC Admin" userId="23083c861528d22f" providerId="LiveId" clId="{F286D5D6-3C4C-4596-802E-E421B1A5C806}" dt="2022-09-19T21:02:37.353" v="818"/>
        <pc:sldMasterMkLst>
          <pc:docMk/>
          <pc:sldMasterMk cId="2714737749" sldId="2147483732"/>
        </pc:sldMasterMkLst>
        <pc:sldLayoutChg chg="modTransition">
          <pc:chgData name="ifmaKC Admin" userId="23083c861528d22f" providerId="LiveId" clId="{F286D5D6-3C4C-4596-802E-E421B1A5C806}" dt="2022-09-19T21:02:37.353" v="818"/>
          <pc:sldLayoutMkLst>
            <pc:docMk/>
            <pc:sldMasterMk cId="2714737749" sldId="2147483732"/>
            <pc:sldLayoutMk cId="2212239604" sldId="2147483733"/>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44857901" sldId="2147483734"/>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1081266966" sldId="2147483735"/>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1746460063" sldId="2147483736"/>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1017396797" sldId="2147483737"/>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126077916" sldId="2147483738"/>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2066074296" sldId="2147483739"/>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2662895325" sldId="2147483740"/>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49593774" sldId="2147483741"/>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4127024629" sldId="2147483742"/>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2509843963" sldId="2147483743"/>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975497487" sldId="2147483744"/>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3490604149" sldId="2147483745"/>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3045458380" sldId="2147483746"/>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2049082229" sldId="2147483747"/>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3188917908" sldId="2147483748"/>
          </pc:sldLayoutMkLst>
        </pc:sldLayoutChg>
        <pc:sldLayoutChg chg="modTransition">
          <pc:chgData name="ifmaKC Admin" userId="23083c861528d22f" providerId="LiveId" clId="{F286D5D6-3C4C-4596-802E-E421B1A5C806}" dt="2022-09-19T21:02:37.353" v="818"/>
          <pc:sldLayoutMkLst>
            <pc:docMk/>
            <pc:sldMasterMk cId="2714737749" sldId="2147483732"/>
            <pc:sldLayoutMk cId="3067152729" sldId="214748374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A8BE013-00AA-4192-8DB8-F8E5C5324D49}" type="datetimeFigureOut">
              <a:rPr lang="en-US" smtClean="0"/>
              <a:t>9/20/2022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2212239604"/>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412702462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250984396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7549748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349060414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8BE013-00AA-4192-8DB8-F8E5C5324D49}" type="datetimeFigureOut">
              <a:rPr lang="en-US" smtClean="0"/>
              <a:t>9/20/2022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304545838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8BE013-00AA-4192-8DB8-F8E5C5324D49}" type="datetimeFigureOut">
              <a:rPr lang="en-US" smtClean="0"/>
              <a:t>9/20/2022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204908222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8BE013-00AA-4192-8DB8-F8E5C5324D49}"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318891790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8BE013-00AA-4192-8DB8-F8E5C5324D49}"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306715272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8BE013-00AA-4192-8DB8-F8E5C5324D49}"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44857901"/>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8BE013-00AA-4192-8DB8-F8E5C5324D49}" type="datetimeFigureOut">
              <a:rPr lang="en-US" smtClean="0"/>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1081266966"/>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1746460063"/>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8BE013-00AA-4192-8DB8-F8E5C5324D49}" type="datetimeFigureOut">
              <a:rPr lang="en-US" smtClean="0"/>
              <a:t>9/20/2022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101739679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8BE013-00AA-4192-8DB8-F8E5C5324D49}" type="datetimeFigureOut">
              <a:rPr lang="en-US" smtClean="0"/>
              <a:t>9/20/2022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126077916"/>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8BE013-00AA-4192-8DB8-F8E5C5324D49}" type="datetimeFigureOut">
              <a:rPr lang="en-US" smtClean="0"/>
              <a:t>9/20/2022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2066074296"/>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266289532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8BE013-00AA-4192-8DB8-F8E5C5324D49}" type="datetimeFigureOut">
              <a:rPr lang="en-US" smtClean="0"/>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B9CF80-0B64-4F0B-A453-CA0798833BAE}" type="slidenum">
              <a:rPr lang="en-US" smtClean="0"/>
              <a:t>‹#›</a:t>
            </a:fld>
            <a:endParaRPr lang="en-US"/>
          </a:p>
        </p:txBody>
      </p:sp>
    </p:spTree>
    <p:extLst>
      <p:ext uri="{BB962C8B-B14F-4D97-AF65-F5344CB8AC3E}">
        <p14:creationId xmlns:p14="http://schemas.microsoft.com/office/powerpoint/2010/main" val="49593774"/>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A8BE013-00AA-4192-8DB8-F8E5C5324D49}" type="datetimeFigureOut">
              <a:rPr lang="en-US" smtClean="0"/>
              <a:t>9/20/2022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84B9CF80-0B64-4F0B-A453-CA0798833BAE}" type="slidenum">
              <a:rPr lang="en-US" smtClean="0"/>
              <a:t>‹#›</a:t>
            </a:fld>
            <a:endParaRPr lang="en-US"/>
          </a:p>
        </p:txBody>
      </p:sp>
    </p:spTree>
    <p:extLst>
      <p:ext uri="{BB962C8B-B14F-4D97-AF65-F5344CB8AC3E}">
        <p14:creationId xmlns:p14="http://schemas.microsoft.com/office/powerpoint/2010/main" val="271473774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descr="Draft drawing of a floor plan">
            <a:extLst>
              <a:ext uri="{FF2B5EF4-FFF2-40B4-BE49-F238E27FC236}">
                <a16:creationId xmlns:a16="http://schemas.microsoft.com/office/drawing/2014/main" id="{97D19FA7-E2E9-3208-559A-28B1656FD07F}"/>
              </a:ext>
            </a:extLst>
          </p:cNvPr>
          <p:cNvPicPr>
            <a:picLocks noChangeAspect="1"/>
          </p:cNvPicPr>
          <p:nvPr/>
        </p:nvPicPr>
        <p:blipFill rotWithShape="1">
          <a:blip r:embed="rId3">
            <a:duotone>
              <a:prstClr val="black"/>
              <a:schemeClr val="tx2">
                <a:tint val="45000"/>
                <a:satMod val="400000"/>
              </a:schemeClr>
            </a:duotone>
            <a:alphaModFix amt="12000"/>
            <a:extLst>
              <a:ext uri="{28A0092B-C50C-407E-A947-70E740481C1C}">
                <a14:useLocalDpi xmlns:a14="http://schemas.microsoft.com/office/drawing/2010/main" val="0"/>
              </a:ext>
            </a:extLst>
          </a:blip>
          <a:srcRect l="9091" t="25889"/>
          <a:stretch/>
        </p:blipFill>
        <p:spPr>
          <a:xfrm>
            <a:off x="20" y="1"/>
            <a:ext cx="12191980" cy="6858000"/>
          </a:xfrm>
          <a:prstGeom prst="rect">
            <a:avLst/>
          </a:prstGeom>
        </p:spPr>
      </p:pic>
      <p:sp>
        <p:nvSpPr>
          <p:cNvPr id="2" name="Title 1">
            <a:extLst>
              <a:ext uri="{FF2B5EF4-FFF2-40B4-BE49-F238E27FC236}">
                <a16:creationId xmlns:a16="http://schemas.microsoft.com/office/drawing/2014/main" id="{0D7B2187-D1F3-5449-E3AA-DE7765EA0615}"/>
              </a:ext>
            </a:extLst>
          </p:cNvPr>
          <p:cNvSpPr>
            <a:spLocks noGrp="1"/>
          </p:cNvSpPr>
          <p:nvPr>
            <p:ph type="ctrTitle"/>
          </p:nvPr>
        </p:nvSpPr>
        <p:spPr>
          <a:xfrm>
            <a:off x="176984" y="1840743"/>
            <a:ext cx="8358872" cy="3176514"/>
          </a:xfrm>
        </p:spPr>
        <p:txBody>
          <a:bodyPr>
            <a:noAutofit/>
          </a:bodyPr>
          <a:lstStyle/>
          <a:p>
            <a:r>
              <a:rPr lang="en-US" sz="8500" dirty="0">
                <a:effectLst>
                  <a:outerShdw blurRad="38100" dist="38100" dir="2700000" algn="tl">
                    <a:srgbClr val="000000">
                      <a:alpha val="43137"/>
                    </a:srgbClr>
                  </a:outerShdw>
                </a:effectLst>
              </a:rPr>
              <a:t>Welcome  to  the</a:t>
            </a:r>
            <a:br>
              <a:rPr lang="en-US" sz="8500" dirty="0">
                <a:effectLst>
                  <a:outerShdw blurRad="38100" dist="38100" dir="2700000" algn="tl">
                    <a:srgbClr val="000000">
                      <a:alpha val="43137"/>
                    </a:srgbClr>
                  </a:outerShdw>
                </a:effectLst>
              </a:rPr>
            </a:br>
            <a:r>
              <a:rPr lang="en-US" sz="8500" dirty="0">
                <a:effectLst>
                  <a:outerShdw blurRad="38100" dist="38100" dir="2700000" algn="tl">
                    <a:srgbClr val="000000">
                      <a:alpha val="43137"/>
                    </a:srgbClr>
                  </a:outerShdw>
                </a:effectLst>
              </a:rPr>
              <a:t> ifmaKC  September</a:t>
            </a:r>
            <a:br>
              <a:rPr lang="en-US" sz="8500" dirty="0">
                <a:effectLst>
                  <a:outerShdw blurRad="38100" dist="38100" dir="2700000" algn="tl">
                    <a:srgbClr val="000000">
                      <a:alpha val="43137"/>
                    </a:srgbClr>
                  </a:outerShdw>
                </a:effectLst>
              </a:rPr>
            </a:br>
            <a:r>
              <a:rPr lang="en-US" sz="8500" dirty="0">
                <a:effectLst>
                  <a:outerShdw blurRad="38100" dist="38100" dir="2700000" algn="tl">
                    <a:srgbClr val="000000">
                      <a:alpha val="43137"/>
                    </a:srgbClr>
                  </a:outerShdw>
                </a:effectLst>
              </a:rPr>
              <a:t>Programs  Meeting</a:t>
            </a:r>
          </a:p>
        </p:txBody>
      </p:sp>
      <p:cxnSp>
        <p:nvCxnSpPr>
          <p:cNvPr id="11" name="Straight Connector 10">
            <a:extLst>
              <a:ext uri="{FF2B5EF4-FFF2-40B4-BE49-F238E27FC236}">
                <a16:creationId xmlns:a16="http://schemas.microsoft.com/office/drawing/2014/main" id="{5DB4B3BE-EBB2-F0F4-53B2-E86A062C5688}"/>
              </a:ext>
            </a:extLst>
          </p:cNvPr>
          <p:cNvCxnSpPr>
            <a:cxnSpLocks/>
          </p:cNvCxnSpPr>
          <p:nvPr/>
        </p:nvCxnSpPr>
        <p:spPr>
          <a:xfrm>
            <a:off x="9301318" y="856622"/>
            <a:ext cx="0" cy="5144756"/>
          </a:xfrm>
          <a:prstGeom prst="line">
            <a:avLst/>
          </a:prstGeom>
          <a:ln w="38100">
            <a:solidFill>
              <a:schemeClr val="accent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645560"/>
      </p:ext>
    </p:extLst>
  </p:cSld>
  <p:clrMapOvr>
    <a:masterClrMapping/>
  </p:clrMapOvr>
  <mc:AlternateContent xmlns:mc="http://schemas.openxmlformats.org/markup-compatibility/2006" xmlns:p14="http://schemas.microsoft.com/office/powerpoint/2010/main">
    <mc:Choice Requires="p14">
      <p:transition spd="slow" p14:dur="1250" advTm="15729">
        <p14:reveal/>
      </p:transition>
    </mc:Choice>
    <mc:Fallback xmlns="">
      <p:transition spd="slow" advTm="157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Draft drawing of a floor plan">
            <a:extLst>
              <a:ext uri="{FF2B5EF4-FFF2-40B4-BE49-F238E27FC236}">
                <a16:creationId xmlns:a16="http://schemas.microsoft.com/office/drawing/2014/main" id="{3B4B1242-2187-8523-75EE-0FF6491F43B6}"/>
              </a:ext>
            </a:extLst>
          </p:cNvPr>
          <p:cNvPicPr>
            <a:picLocks noChangeAspect="1"/>
          </p:cNvPicPr>
          <p:nvPr/>
        </p:nvPicPr>
        <p:blipFill rotWithShape="1">
          <a:blip r:embed="rId3">
            <a:duotone>
              <a:prstClr val="black"/>
              <a:schemeClr val="tx2">
                <a:tint val="45000"/>
                <a:satMod val="400000"/>
              </a:schemeClr>
            </a:duotone>
            <a:alphaModFix amt="12000"/>
            <a:extLst>
              <a:ext uri="{28A0092B-C50C-407E-A947-70E740481C1C}">
                <a14:useLocalDpi xmlns:a14="http://schemas.microsoft.com/office/drawing/2010/main" val="0"/>
              </a:ext>
            </a:extLst>
          </a:blip>
          <a:srcRect l="9091" t="25889"/>
          <a:stretch/>
        </p:blipFill>
        <p:spPr>
          <a:xfrm>
            <a:off x="20" y="1"/>
            <a:ext cx="12191980" cy="6858000"/>
          </a:xfrm>
          <a:prstGeom prst="rect">
            <a:avLst/>
          </a:prstGeom>
        </p:spPr>
      </p:pic>
      <p:sp>
        <p:nvSpPr>
          <p:cNvPr id="2" name="Title 1">
            <a:extLst>
              <a:ext uri="{FF2B5EF4-FFF2-40B4-BE49-F238E27FC236}">
                <a16:creationId xmlns:a16="http://schemas.microsoft.com/office/drawing/2014/main" id="{26FFA6D5-A69E-3E72-DA44-CDFEEBA5C6A5}"/>
              </a:ext>
            </a:extLst>
          </p:cNvPr>
          <p:cNvSpPr>
            <a:spLocks noGrp="1"/>
          </p:cNvSpPr>
          <p:nvPr>
            <p:ph type="ctrTitle"/>
          </p:nvPr>
        </p:nvSpPr>
        <p:spPr>
          <a:xfrm>
            <a:off x="1524000" y="1787510"/>
            <a:ext cx="9144000" cy="1641490"/>
          </a:xfrm>
        </p:spPr>
        <p:txBody>
          <a:bodyPr vert="horz" wrap="none" lIns="91440" tIns="45720" rIns="91440" bIns="45720" rtlCol="0" anchor="ctr">
            <a:normAutofit fontScale="90000"/>
          </a:bodyPr>
          <a:lstStyle/>
          <a:p>
            <a:pPr algn="ctr"/>
            <a:r>
              <a:rPr lang="en-US" sz="88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38100" dist="38100" dir="2700000" algn="tl">
                    <a:srgbClr val="000000">
                      <a:alpha val="43137"/>
                    </a:srgbClr>
                  </a:outerShdw>
                </a:effectLst>
              </a:rPr>
              <a:t>Women In Construction</a:t>
            </a:r>
            <a:br>
              <a:rPr lang="en-US" sz="5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rPr>
            </a:br>
            <a:endParaRPr lang="en-US" sz="5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ndParaRPr>
          </a:p>
        </p:txBody>
      </p:sp>
      <p:sp>
        <p:nvSpPr>
          <p:cNvPr id="3" name="Text Placeholder 2">
            <a:extLst>
              <a:ext uri="{FF2B5EF4-FFF2-40B4-BE49-F238E27FC236}">
                <a16:creationId xmlns:a16="http://schemas.microsoft.com/office/drawing/2014/main" id="{87C6A80A-4962-C78B-70A6-F4C59A6B8299}"/>
              </a:ext>
            </a:extLst>
          </p:cNvPr>
          <p:cNvSpPr>
            <a:spLocks noGrp="1"/>
          </p:cNvSpPr>
          <p:nvPr>
            <p:ph type="subTitle" idx="1"/>
          </p:nvPr>
        </p:nvSpPr>
        <p:spPr>
          <a:xfrm>
            <a:off x="1423052" y="3991897"/>
            <a:ext cx="9345897" cy="1645884"/>
          </a:xfrm>
        </p:spPr>
        <p:txBody>
          <a:bodyPr>
            <a:normAutofit/>
          </a:bodyPr>
          <a:lstStyle/>
          <a:p>
            <a:pPr algn="ctr"/>
            <a:r>
              <a:rPr lang="en-US" sz="5100" dirty="0">
                <a:solidFill>
                  <a:schemeClr val="accent3"/>
                </a:solidFill>
                <a:effectLst>
                  <a:outerShdw blurRad="38100" dist="38100" dir="2700000" algn="tl">
                    <a:srgbClr val="000000">
                      <a:alpha val="43137"/>
                    </a:srgbClr>
                  </a:outerShdw>
                </a:effectLst>
              </a:rPr>
              <a:t>Presented &amp; Moderated by </a:t>
            </a:r>
          </a:p>
          <a:p>
            <a:pPr algn="ctr"/>
            <a:r>
              <a:rPr lang="en-US" sz="5100" dirty="0">
                <a:solidFill>
                  <a:srgbClr val="92D050"/>
                </a:solidFill>
                <a:effectLst>
                  <a:outerShdw blurRad="38100" dist="38100" dir="2700000" algn="tl">
                    <a:srgbClr val="000000">
                      <a:alpha val="43137"/>
                    </a:srgbClr>
                  </a:outerShdw>
                </a:effectLst>
              </a:rPr>
              <a:t>Janelle Agnos &amp; Cheyenne Farmer</a:t>
            </a:r>
          </a:p>
          <a:p>
            <a:endParaRPr lang="en-US" dirty="0"/>
          </a:p>
        </p:txBody>
      </p:sp>
    </p:spTree>
    <p:extLst>
      <p:ext uri="{BB962C8B-B14F-4D97-AF65-F5344CB8AC3E}">
        <p14:creationId xmlns:p14="http://schemas.microsoft.com/office/powerpoint/2010/main" val="4274684990"/>
      </p:ext>
    </p:extLst>
  </p:cSld>
  <p:clrMapOvr>
    <a:masterClrMapping/>
  </p:clrMapOvr>
  <mc:AlternateContent xmlns:mc="http://schemas.openxmlformats.org/markup-compatibility/2006" xmlns:p14="http://schemas.microsoft.com/office/powerpoint/2010/main">
    <mc:Choice Requires="p14">
      <p:transition spd="slow" p14:dur="1250" advTm="16568">
        <p14:reveal/>
      </p:transition>
    </mc:Choice>
    <mc:Fallback xmlns="">
      <p:transition spd="slow" advTm="16568">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674A-02FB-EF7B-0C1B-6903274A173C}"/>
              </a:ext>
            </a:extLst>
          </p:cNvPr>
          <p:cNvSpPr>
            <a:spLocks noGrp="1"/>
          </p:cNvSpPr>
          <p:nvPr>
            <p:ph type="title"/>
          </p:nvPr>
        </p:nvSpPr>
        <p:spPr>
          <a:xfrm>
            <a:off x="627428" y="118772"/>
            <a:ext cx="7936469" cy="885420"/>
          </a:xfrm>
          <a:ln>
            <a:noFill/>
          </a:ln>
          <a:effectLst>
            <a:outerShdw blurRad="107950" dist="12700" dir="5400000" algn="ctr">
              <a:srgbClr val="000000"/>
            </a:outerShdw>
          </a:effectLst>
        </p:spPr>
        <p:txBody>
          <a:bodyPr vert="horz" lIns="91440" tIns="45720" rIns="91440" bIns="45720" rtlCol="0" anchor="t">
            <a:noAutofit/>
          </a:bodyPr>
          <a:lstStyle/>
          <a:p>
            <a:pPr algn="r"/>
            <a:r>
              <a:rPr lang="en-US" sz="3200" u="sng" dirty="0">
                <a:solidFill>
                  <a:srgbClr val="92D050"/>
                </a:solidFill>
                <a:effectLst>
                  <a:outerShdw blurRad="38100" dist="38100" dir="2700000" algn="tl">
                    <a:srgbClr val="000000">
                      <a:alpha val="43137"/>
                    </a:srgbClr>
                  </a:outerShdw>
                </a:effectLst>
              </a:rPr>
              <a:t>Moderator: Janelle Agnos: Branch Chief, General Services Administration</a:t>
            </a:r>
          </a:p>
        </p:txBody>
      </p:sp>
      <p:pic>
        <p:nvPicPr>
          <p:cNvPr id="6" name="Picture 5" descr="A person smiling for the camera&#10;&#10;Description automatically generated with low confidence">
            <a:extLst>
              <a:ext uri="{FF2B5EF4-FFF2-40B4-BE49-F238E27FC236}">
                <a16:creationId xmlns:a16="http://schemas.microsoft.com/office/drawing/2014/main" id="{94934A3A-862C-D382-AF4D-EEB1D7D30A7B}"/>
              </a:ext>
            </a:extLst>
          </p:cNvPr>
          <p:cNvPicPr>
            <a:picLocks noChangeAspect="1"/>
          </p:cNvPicPr>
          <p:nvPr/>
        </p:nvPicPr>
        <p:blipFill rotWithShape="1">
          <a:blip r:embed="rId3">
            <a:extLst>
              <a:ext uri="{28A0092B-C50C-407E-A947-70E740481C1C}">
                <a14:useLocalDpi xmlns:a14="http://schemas.microsoft.com/office/drawing/2010/main" val="0"/>
              </a:ext>
            </a:extLst>
          </a:blip>
          <a:srcRect l="26851" t="5604" r="8604" b="9602"/>
          <a:stretch/>
        </p:blipFill>
        <p:spPr>
          <a:xfrm>
            <a:off x="8563897" y="0"/>
            <a:ext cx="3628103" cy="6858000"/>
          </a:xfrm>
          <a:prstGeom prst="rect">
            <a:avLst/>
          </a:prstGeom>
          <a:effectLst>
            <a:outerShdw blurRad="50800" dist="38100" dir="5400000" algn="t" rotWithShape="0">
              <a:prstClr val="black">
                <a:alpha val="43000"/>
              </a:prstClr>
            </a:outerShdw>
          </a:effectLst>
        </p:spPr>
      </p:pic>
      <p:sp>
        <p:nvSpPr>
          <p:cNvPr id="4" name="TextBox 3">
            <a:extLst>
              <a:ext uri="{FF2B5EF4-FFF2-40B4-BE49-F238E27FC236}">
                <a16:creationId xmlns:a16="http://schemas.microsoft.com/office/drawing/2014/main" id="{76AF52BB-389D-DC5D-935E-BAA5E8CDE9A8}"/>
              </a:ext>
            </a:extLst>
          </p:cNvPr>
          <p:cNvSpPr txBox="1"/>
          <p:nvPr/>
        </p:nvSpPr>
        <p:spPr>
          <a:xfrm>
            <a:off x="145472" y="1497893"/>
            <a:ext cx="8516747" cy="5241335"/>
          </a:xfrm>
          <a:prstGeom prst="rect">
            <a:avLst/>
          </a:prstGeom>
          <a:effectLst>
            <a:outerShdw blurRad="50800" dist="38100" dir="2700000" algn="tl" rotWithShape="0">
              <a:prstClr val="black">
                <a:alpha val="40000"/>
              </a:prstClr>
            </a:outerShdw>
          </a:effectLst>
        </p:spPr>
        <p:txBody>
          <a:bodyPr vert="horz" lIns="91440" tIns="45720" rIns="91440" bIns="45720" rtlCol="0">
            <a:noAutofit/>
          </a:bodyPr>
          <a:lstStyle/>
          <a:p>
            <a:pPr marL="0" marR="0">
              <a:spcBef>
                <a:spcPts val="0"/>
              </a:spcBef>
              <a:spcAft>
                <a:spcPts val="1200"/>
              </a:spcAft>
            </a:pPr>
            <a:r>
              <a:rPr lang="en-US" sz="2400" dirty="0">
                <a:effectLst/>
                <a:ea typeface="Calibri" panose="020F0502020204030204" pitchFamily="34" charset="0"/>
              </a:rPr>
              <a:t>Janelle Agnos leads regional facilities programs for 7 service centers throughout the Midwest. During her career with GSA , beginning as an intern in 2006, Janelle has served as a Building Manager, then as a Deputy Director of the Kansas City South Service Center where she was responsible for oversight of over 3M sf of federal space and 3M sf of leased space in the State of Missouri. </a:t>
            </a:r>
          </a:p>
          <a:p>
            <a:pPr marL="0" marR="0">
              <a:spcBef>
                <a:spcPts val="0"/>
              </a:spcBef>
              <a:spcAft>
                <a:spcPts val="1200"/>
              </a:spcAft>
            </a:pPr>
            <a:r>
              <a:rPr lang="en-US" sz="2400" dirty="0">
                <a:effectLst/>
                <a:ea typeface="Calibri" panose="020F0502020204030204" pitchFamily="34" charset="0"/>
              </a:rPr>
              <a:t>Janelle earned a Bachelor's Degree in Applied Management from National American University.  She currently holds a Facility Management Professional (FMP) designation from IFMA and both the Real Property Administrator (RPA) and the Facilities Management Administrator (FMA) designations from BOMA.  </a:t>
            </a:r>
            <a:br>
              <a:rPr lang="en-US" sz="2400" dirty="0">
                <a:effectLst/>
                <a:ea typeface="Calibri" panose="020F0502020204030204" pitchFamily="34" charset="0"/>
              </a:rPr>
            </a:br>
            <a:endParaRPr lang="en-US" sz="2400" dirty="0">
              <a:effectLst/>
              <a:ea typeface="Calibri" panose="020F0502020204030204" pitchFamily="34" charset="0"/>
            </a:endParaRPr>
          </a:p>
        </p:txBody>
      </p:sp>
    </p:spTree>
    <p:extLst>
      <p:ext uri="{BB962C8B-B14F-4D97-AF65-F5344CB8AC3E}">
        <p14:creationId xmlns:p14="http://schemas.microsoft.com/office/powerpoint/2010/main" val="3657880208"/>
      </p:ext>
    </p:extLst>
  </p:cSld>
  <p:clrMapOvr>
    <a:masterClrMapping/>
  </p:clrMapOvr>
  <mc:AlternateContent xmlns:mc="http://schemas.openxmlformats.org/markup-compatibility/2006" xmlns:p14="http://schemas.microsoft.com/office/powerpoint/2010/main">
    <mc:Choice Requires="p14">
      <p:transition spd="slow" p14:dur="1250" advTm="31834">
        <p14:reveal/>
      </p:transition>
    </mc:Choice>
    <mc:Fallback xmlns="">
      <p:transition spd="slow" advTm="318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674A-02FB-EF7B-0C1B-6903274A173C}"/>
              </a:ext>
            </a:extLst>
          </p:cNvPr>
          <p:cNvSpPr>
            <a:spLocks noGrp="1"/>
          </p:cNvSpPr>
          <p:nvPr>
            <p:ph type="title"/>
          </p:nvPr>
        </p:nvSpPr>
        <p:spPr>
          <a:xfrm>
            <a:off x="865238" y="108150"/>
            <a:ext cx="7272492" cy="766916"/>
          </a:xfrm>
          <a:ln>
            <a:noFill/>
          </a:ln>
          <a:effectLst>
            <a:outerShdw blurRad="107950" dist="12700" dir="5400000" algn="ctr">
              <a:srgbClr val="000000"/>
            </a:outerShdw>
          </a:effectLst>
        </p:spPr>
        <p:txBody>
          <a:bodyPr vert="horz" lIns="91440" tIns="45720" rIns="91440" bIns="45720" rtlCol="0" anchor="t">
            <a:noAutofit/>
          </a:bodyPr>
          <a:lstStyle/>
          <a:p>
            <a:pPr algn="r"/>
            <a:r>
              <a:rPr lang="en-US" sz="3200" u="sng" dirty="0">
                <a:solidFill>
                  <a:srgbClr val="92D050"/>
                </a:solidFill>
                <a:effectLst>
                  <a:outerShdw blurRad="38100" dist="38100" dir="2700000" algn="tl">
                    <a:srgbClr val="000000">
                      <a:alpha val="43137"/>
                    </a:srgbClr>
                  </a:outerShdw>
                </a:effectLst>
              </a:rPr>
              <a:t>Moderator: Cheyenne Farmer: Client Success Partner, SHC Roofing </a:t>
            </a:r>
          </a:p>
        </p:txBody>
      </p:sp>
      <p:pic>
        <p:nvPicPr>
          <p:cNvPr id="5" name="Picture 4" descr="A person smiling for the camera&#10;&#10;Description automatically generated with medium confidence">
            <a:extLst>
              <a:ext uri="{FF2B5EF4-FFF2-40B4-BE49-F238E27FC236}">
                <a16:creationId xmlns:a16="http://schemas.microsoft.com/office/drawing/2014/main" id="{9E1E2533-012E-18F2-7130-209486DF8BE3}"/>
              </a:ext>
            </a:extLst>
          </p:cNvPr>
          <p:cNvPicPr>
            <a:picLocks noChangeAspect="1"/>
          </p:cNvPicPr>
          <p:nvPr/>
        </p:nvPicPr>
        <p:blipFill rotWithShape="1">
          <a:blip r:embed="rId3">
            <a:extLst>
              <a:ext uri="{28A0092B-C50C-407E-A947-70E740481C1C}">
                <a14:useLocalDpi xmlns:a14="http://schemas.microsoft.com/office/drawing/2010/main" val="0"/>
              </a:ext>
            </a:extLst>
          </a:blip>
          <a:srcRect l="22877" r="19440"/>
          <a:stretch/>
        </p:blipFill>
        <p:spPr>
          <a:xfrm>
            <a:off x="8236054" y="10"/>
            <a:ext cx="3955946" cy="6857990"/>
          </a:xfrm>
          <a:prstGeom prst="rect">
            <a:avLst/>
          </a:prstGeom>
        </p:spPr>
      </p:pic>
      <p:sp>
        <p:nvSpPr>
          <p:cNvPr id="4" name="TextBox 3">
            <a:extLst>
              <a:ext uri="{FF2B5EF4-FFF2-40B4-BE49-F238E27FC236}">
                <a16:creationId xmlns:a16="http://schemas.microsoft.com/office/drawing/2014/main" id="{76AF52BB-389D-DC5D-935E-BAA5E8CDE9A8}"/>
              </a:ext>
            </a:extLst>
          </p:cNvPr>
          <p:cNvSpPr txBox="1"/>
          <p:nvPr/>
        </p:nvSpPr>
        <p:spPr>
          <a:xfrm>
            <a:off x="360414" y="1214279"/>
            <a:ext cx="7875639" cy="5304508"/>
          </a:xfrm>
          <a:prstGeom prst="rect">
            <a:avLst/>
          </a:prstGeom>
          <a:effectLst>
            <a:outerShdw blurRad="50800" dist="38100" dir="2700000" algn="tl" rotWithShape="0">
              <a:prstClr val="black">
                <a:alpha val="40000"/>
              </a:prstClr>
            </a:outerShdw>
          </a:effectLst>
        </p:spPr>
        <p:txBody>
          <a:bodyPr vert="horz" lIns="91440" tIns="45720" rIns="91440" bIns="45720" rtlCol="0">
            <a:noAutofit/>
          </a:bodyPr>
          <a:lstStyle/>
          <a:p>
            <a:pPr marL="0" marR="0">
              <a:spcBef>
                <a:spcPts val="0"/>
              </a:spcBef>
              <a:spcAft>
                <a:spcPts val="0"/>
              </a:spcAft>
            </a:pPr>
            <a:r>
              <a:rPr lang="en-US" sz="2400" dirty="0">
                <a:effectLst/>
                <a:ea typeface="Calibri" panose="020F0502020204030204" pitchFamily="34" charset="0"/>
                <a:cs typeface="Times New Roman" panose="02020603050405020304" pitchFamily="18" charset="0"/>
              </a:rPr>
              <a:t>Cheyenne moved to Springfield, Missouri to go to college at Missouri State University in 2016. Her emphasis was on sales and marketing. Cheyenne’s experience includes hospitality, insurance, and marketing. After 4 years in Springfield, she moved to Johnson County &amp; started as the Client Success Partner for SHC Roofing. </a:t>
            </a:r>
          </a:p>
          <a:p>
            <a:pPr marL="0" marR="0">
              <a:spcBef>
                <a:spcPts val="0"/>
              </a:spcBef>
              <a:spcAft>
                <a:spcPts val="0"/>
              </a:spcAft>
            </a:pPr>
            <a:r>
              <a:rPr lang="en-US" sz="24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2400" dirty="0">
                <a:effectLst/>
                <a:ea typeface="Calibri" panose="020F0502020204030204" pitchFamily="34" charset="0"/>
                <a:cs typeface="Times New Roman" panose="02020603050405020304" pitchFamily="18" charset="0"/>
              </a:rPr>
              <a:t>Cheyenne was 1</a:t>
            </a:r>
            <a:r>
              <a:rPr lang="en-US" sz="2400" baseline="30000" dirty="0">
                <a:effectLst/>
                <a:ea typeface="Calibri" panose="020F0502020204030204" pitchFamily="34" charset="0"/>
                <a:cs typeface="Times New Roman" panose="02020603050405020304" pitchFamily="18" charset="0"/>
              </a:rPr>
              <a:t>st</a:t>
            </a:r>
            <a:r>
              <a:rPr lang="en-US" sz="2400" dirty="0">
                <a:effectLst/>
                <a:ea typeface="Calibri" panose="020F0502020204030204" pitchFamily="34" charset="0"/>
                <a:cs typeface="Times New Roman" panose="02020603050405020304" pitchFamily="18" charset="0"/>
              </a:rPr>
              <a:t> runner up Miss Topeka. Cheyenne is the Student Liaison for IFMA KC. She hopes to bring more women, youth, &amp; diversity into the facilities and trade industries. </a:t>
            </a:r>
          </a:p>
          <a:p>
            <a:pPr marL="0" marR="0">
              <a:spcBef>
                <a:spcPts val="0"/>
              </a:spcBef>
              <a:spcAft>
                <a:spcPts val="0"/>
              </a:spcAft>
            </a:pPr>
            <a:r>
              <a:rPr lang="en-US" sz="2400" dirty="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2400" dirty="0">
                <a:effectLst/>
                <a:ea typeface="Calibri" panose="020F0502020204030204" pitchFamily="34" charset="0"/>
                <a:cs typeface="Times New Roman" panose="02020603050405020304" pitchFamily="18" charset="0"/>
              </a:rPr>
              <a:t>For fun, she loves traveling, going home to NWA to see family, and farmer’s markets on Saturday mornings. </a:t>
            </a:r>
          </a:p>
        </p:txBody>
      </p:sp>
    </p:spTree>
    <p:extLst>
      <p:ext uri="{BB962C8B-B14F-4D97-AF65-F5344CB8AC3E}">
        <p14:creationId xmlns:p14="http://schemas.microsoft.com/office/powerpoint/2010/main" val="4105628554"/>
      </p:ext>
    </p:extLst>
  </p:cSld>
  <p:clrMapOvr>
    <a:masterClrMapping/>
  </p:clrMapOvr>
  <mc:AlternateContent xmlns:mc="http://schemas.openxmlformats.org/markup-compatibility/2006" xmlns:p14="http://schemas.microsoft.com/office/powerpoint/2010/main">
    <mc:Choice Requires="p14">
      <p:transition spd="slow" p14:dur="1250" advTm="31248">
        <p14:reveal/>
      </p:transition>
    </mc:Choice>
    <mc:Fallback xmlns="">
      <p:transition spd="slow" advTm="3124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674A-02FB-EF7B-0C1B-6903274A173C}"/>
              </a:ext>
            </a:extLst>
          </p:cNvPr>
          <p:cNvSpPr>
            <a:spLocks noGrp="1"/>
          </p:cNvSpPr>
          <p:nvPr>
            <p:ph type="title"/>
          </p:nvPr>
        </p:nvSpPr>
        <p:spPr>
          <a:xfrm>
            <a:off x="2805626" y="116324"/>
            <a:ext cx="8946309" cy="856271"/>
          </a:xfrm>
          <a:ln>
            <a:noFill/>
          </a:ln>
          <a:effectLst>
            <a:outerShdw blurRad="107950" dist="12700" dir="5400000" algn="ctr">
              <a:srgbClr val="000000"/>
            </a:outerShdw>
          </a:effectLst>
        </p:spPr>
        <p:txBody>
          <a:bodyPr vert="horz" lIns="91440" tIns="45720" rIns="91440" bIns="45720" rtlCol="0" anchor="b">
            <a:normAutofit fontScale="90000"/>
          </a:bodyPr>
          <a:lstStyle/>
          <a:p>
            <a:r>
              <a:rPr lang="en-US" sz="3600" u="sng" dirty="0">
                <a:solidFill>
                  <a:schemeClr val="accent3"/>
                </a:solidFill>
                <a:effectLst>
                  <a:outerShdw blurRad="38100" dist="38100" dir="2700000" algn="tl">
                    <a:srgbClr val="000000">
                      <a:alpha val="43137"/>
                    </a:srgbClr>
                  </a:outerShdw>
                </a:effectLst>
              </a:rPr>
              <a:t>Panelist: Mandi Hunter: Founder, Hunter Law Group</a:t>
            </a:r>
            <a:br>
              <a:rPr lang="en-US" sz="4000" dirty="0">
                <a:solidFill>
                  <a:schemeClr val="accent3"/>
                </a:solidFill>
              </a:rPr>
            </a:br>
            <a:endParaRPr lang="en-US" sz="2700" dirty="0">
              <a:solidFill>
                <a:schemeClr val="accent3"/>
              </a:solidFill>
            </a:endParaRPr>
          </a:p>
        </p:txBody>
      </p:sp>
      <p:sp>
        <p:nvSpPr>
          <p:cNvPr id="4" name="TextBox 3">
            <a:extLst>
              <a:ext uri="{FF2B5EF4-FFF2-40B4-BE49-F238E27FC236}">
                <a16:creationId xmlns:a16="http://schemas.microsoft.com/office/drawing/2014/main" id="{76AF52BB-389D-DC5D-935E-BAA5E8CDE9A8}"/>
              </a:ext>
            </a:extLst>
          </p:cNvPr>
          <p:cNvSpPr txBox="1"/>
          <p:nvPr/>
        </p:nvSpPr>
        <p:spPr>
          <a:xfrm>
            <a:off x="2930236" y="740033"/>
            <a:ext cx="9173274" cy="6001643"/>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2400" dirty="0">
                <a:ea typeface="Calibri" panose="020F0502020204030204" pitchFamily="34" charset="0"/>
              </a:rPr>
              <a:t>With over 20 years of legal practice, and a </a:t>
            </a:r>
            <a:r>
              <a:rPr lang="en-US" sz="2400" dirty="0">
                <a:effectLst/>
                <a:ea typeface="Calibri" panose="020F0502020204030204" pitchFamily="34" charset="0"/>
              </a:rPr>
              <a:t>willingness to go above and beyond, Mandi’s career has resulted in significant clarifications and changes to the laws pertaining to certain real estate issues on both sides of the state line.</a:t>
            </a:r>
          </a:p>
          <a:p>
            <a:pPr marL="0" marR="0">
              <a:spcBef>
                <a:spcPts val="0"/>
              </a:spcBef>
              <a:spcAft>
                <a:spcPts val="0"/>
              </a:spcAft>
            </a:pPr>
            <a:r>
              <a:rPr lang="en-US" sz="2400" dirty="0">
                <a:effectLst/>
                <a:ea typeface="Calibri" panose="020F0502020204030204" pitchFamily="34" charset="0"/>
              </a:rPr>
              <a:t>A native of the Kansas City area, Mandi is admitted to practice law in both Kansas and Missouri. She received her Bachelor of Arts in Political Science from the University of Kansas and graduated with honors. She then went on to obtain her law degree from the University of Missouri-Columbia.  She is honored to be recognized as a “Super Lawyer – Top 50 Women” in Missouri and Kansas as well as being recognized by the Best Lawyers in America.</a:t>
            </a:r>
          </a:p>
          <a:p>
            <a:pPr marL="0" marR="0">
              <a:spcBef>
                <a:spcPts val="0"/>
              </a:spcBef>
              <a:spcAft>
                <a:spcPts val="0"/>
              </a:spcAft>
            </a:pPr>
            <a:r>
              <a:rPr lang="en-US" sz="2400" dirty="0">
                <a:effectLst/>
                <a:ea typeface="Calibri" panose="020F0502020204030204" pitchFamily="34" charset="0"/>
              </a:rPr>
              <a:t>When she is not practicing law, Mandi enjoys giving back to the Kansas City Community by serving as a member of several legal associations and as a director on a variety of boards and commissions, including the Johnson County Bar Association Board of Directors, and being appointed to the Leawood Planning Commission.</a:t>
            </a:r>
          </a:p>
        </p:txBody>
      </p:sp>
      <p:pic>
        <p:nvPicPr>
          <p:cNvPr id="6" name="Picture 5" descr="A picture containing person, wall, clothing">
            <a:extLst>
              <a:ext uri="{FF2B5EF4-FFF2-40B4-BE49-F238E27FC236}">
                <a16:creationId xmlns:a16="http://schemas.microsoft.com/office/drawing/2014/main" id="{9843D5B1-4FB2-996B-E336-B2A371BAD947}"/>
              </a:ext>
            </a:extLst>
          </p:cNvPr>
          <p:cNvPicPr>
            <a:picLocks noChangeAspect="1"/>
          </p:cNvPicPr>
          <p:nvPr/>
        </p:nvPicPr>
        <p:blipFill rotWithShape="1">
          <a:blip r:embed="rId3">
            <a:extLst>
              <a:ext uri="{28A0092B-C50C-407E-A947-70E740481C1C}">
                <a14:useLocalDpi xmlns:a14="http://schemas.microsoft.com/office/drawing/2010/main" val="0"/>
              </a:ext>
            </a:extLst>
          </a:blip>
          <a:srcRect l="23071" t="1" r="26033" b="-6105"/>
          <a:stretch/>
        </p:blipFill>
        <p:spPr>
          <a:xfrm>
            <a:off x="13264" y="0"/>
            <a:ext cx="2792362" cy="7276610"/>
          </a:xfrm>
          <a:prstGeom prst="rect">
            <a:avLst/>
          </a:prstGeom>
        </p:spPr>
      </p:pic>
    </p:spTree>
    <p:extLst>
      <p:ext uri="{BB962C8B-B14F-4D97-AF65-F5344CB8AC3E}">
        <p14:creationId xmlns:p14="http://schemas.microsoft.com/office/powerpoint/2010/main" val="3425438004"/>
      </p:ext>
    </p:extLst>
  </p:cSld>
  <p:clrMapOvr>
    <a:masterClrMapping/>
  </p:clrMapOvr>
  <mc:AlternateContent xmlns:mc="http://schemas.openxmlformats.org/markup-compatibility/2006" xmlns:p14="http://schemas.microsoft.com/office/powerpoint/2010/main">
    <mc:Choice Requires="p14">
      <p:transition spd="slow" p14:dur="1250" advTm="35994">
        <p14:reveal/>
      </p:transition>
    </mc:Choice>
    <mc:Fallback xmlns="">
      <p:transition spd="slow" advTm="3599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674A-02FB-EF7B-0C1B-6903274A173C}"/>
              </a:ext>
            </a:extLst>
          </p:cNvPr>
          <p:cNvSpPr>
            <a:spLocks noGrp="1"/>
          </p:cNvSpPr>
          <p:nvPr>
            <p:ph type="title"/>
          </p:nvPr>
        </p:nvSpPr>
        <p:spPr>
          <a:xfrm>
            <a:off x="3237297" y="112344"/>
            <a:ext cx="8881012" cy="1128591"/>
          </a:xfrm>
          <a:ln>
            <a:noFill/>
          </a:ln>
          <a:effectLst>
            <a:outerShdw blurRad="107950" dist="12700" dir="5400000" algn="ctr">
              <a:srgbClr val="000000"/>
            </a:outerShdw>
          </a:effectLst>
        </p:spPr>
        <p:txBody>
          <a:bodyPr vert="horz" lIns="91440" tIns="45720" rIns="91440" bIns="45720" rtlCol="0" anchor="t">
            <a:normAutofit/>
          </a:bodyPr>
          <a:lstStyle/>
          <a:p>
            <a:pPr>
              <a:lnSpc>
                <a:spcPct val="90000"/>
              </a:lnSpc>
            </a:pPr>
            <a:r>
              <a:rPr lang="en-US" sz="3200" u="sng" dirty="0">
                <a:solidFill>
                  <a:schemeClr val="accent3"/>
                </a:solidFill>
                <a:effectLst>
                  <a:outerShdw blurRad="38100" dist="38100" dir="2700000" algn="tl">
                    <a:srgbClr val="000000">
                      <a:alpha val="43137"/>
                    </a:srgbClr>
                  </a:outerShdw>
                </a:effectLst>
              </a:rPr>
              <a:t>Panelist: Haley Jones: Project Manager, A.L. Huber General Contractor</a:t>
            </a:r>
          </a:p>
        </p:txBody>
      </p:sp>
      <p:pic>
        <p:nvPicPr>
          <p:cNvPr id="6" name="Picture 5" descr="A person smiling at the camera&#10;&#10;Description automatically generated with medium confidence">
            <a:extLst>
              <a:ext uri="{FF2B5EF4-FFF2-40B4-BE49-F238E27FC236}">
                <a16:creationId xmlns:a16="http://schemas.microsoft.com/office/drawing/2014/main" id="{D08DB4A4-1860-98BC-BA13-FBFFBB40F6D5}"/>
              </a:ext>
            </a:extLst>
          </p:cNvPr>
          <p:cNvPicPr>
            <a:picLocks noChangeAspect="1"/>
          </p:cNvPicPr>
          <p:nvPr/>
        </p:nvPicPr>
        <p:blipFill rotWithShape="1">
          <a:blip r:embed="rId3">
            <a:extLst>
              <a:ext uri="{28A0092B-C50C-407E-A947-70E740481C1C}">
                <a14:useLocalDpi xmlns:a14="http://schemas.microsoft.com/office/drawing/2010/main" val="0"/>
              </a:ext>
            </a:extLst>
          </a:blip>
          <a:srcRect l="23859" t="7722" r="43515" b="2546"/>
          <a:stretch/>
        </p:blipFill>
        <p:spPr>
          <a:xfrm>
            <a:off x="0" y="0"/>
            <a:ext cx="3237297" cy="6877664"/>
          </a:xfrm>
          <a:prstGeom prst="rect">
            <a:avLst/>
          </a:prstGeom>
        </p:spPr>
      </p:pic>
      <p:sp>
        <p:nvSpPr>
          <p:cNvPr id="4" name="TextBox 3">
            <a:extLst>
              <a:ext uri="{FF2B5EF4-FFF2-40B4-BE49-F238E27FC236}">
                <a16:creationId xmlns:a16="http://schemas.microsoft.com/office/drawing/2014/main" id="{76AF52BB-389D-DC5D-935E-BAA5E8CDE9A8}"/>
              </a:ext>
            </a:extLst>
          </p:cNvPr>
          <p:cNvSpPr txBox="1"/>
          <p:nvPr/>
        </p:nvSpPr>
        <p:spPr>
          <a:xfrm>
            <a:off x="3418609" y="1353279"/>
            <a:ext cx="8773391" cy="3966866"/>
          </a:xfrm>
          <a:prstGeom prst="rect">
            <a:avLst/>
          </a:prstGeom>
          <a:effectLst>
            <a:outerShdw blurRad="50800" dist="38100" dir="2700000" algn="tl" rotWithShape="0">
              <a:prstClr val="black">
                <a:alpha val="40000"/>
              </a:prstClr>
            </a:outerShdw>
          </a:effectLst>
        </p:spPr>
        <p:txBody>
          <a:bodyPr vert="horz" lIns="91440" tIns="45720" rIns="91440" bIns="45720" rtlCol="0">
            <a:noAutofit/>
          </a:bodyPr>
          <a:lstStyle/>
          <a:p>
            <a:pPr marL="0" marR="0">
              <a:lnSpc>
                <a:spcPct val="90000"/>
              </a:lnSpc>
              <a:spcBef>
                <a:spcPts val="1000"/>
              </a:spcBef>
              <a:buClr>
                <a:schemeClr val="accent1"/>
              </a:buClr>
              <a:buSzPct val="80000"/>
            </a:pPr>
            <a:r>
              <a:rPr lang="en-US" sz="2400" dirty="0">
                <a:effectLst/>
                <a:ea typeface="+mj-ea"/>
                <a:cs typeface="+mj-cs"/>
              </a:rPr>
              <a:t>Haley is a valuable member of the A.L. Huber project management team, responsible for the success of projects starting with her involvement during preconstruction through completion. She understands the value of partnering with her clients, members of the design team and subcontractors to not only deliver the project as promised, but to make the process a collaborative and fun experience. Haley has managed some of the A.L. Huber’s most recent successful projects for MidAmerica Nazarene University, Kansas City Art Institute and Autism from the Start. </a:t>
            </a:r>
          </a:p>
          <a:p>
            <a:pPr marL="0" marR="0">
              <a:lnSpc>
                <a:spcPct val="90000"/>
              </a:lnSpc>
              <a:spcBef>
                <a:spcPts val="1000"/>
              </a:spcBef>
              <a:buClr>
                <a:schemeClr val="accent1"/>
              </a:buClr>
              <a:buSzPct val="80000"/>
            </a:pPr>
            <a:r>
              <a:rPr lang="en-US" sz="2400" dirty="0">
                <a:effectLst/>
                <a:ea typeface="+mj-ea"/>
                <a:cs typeface="+mj-cs"/>
              </a:rPr>
              <a:t>Haley is a proud alumni of University of Central Missouri’s Construction Management Bachelor of Science program. She is also a graduate of the AIA Kansas City Pillars program and is involved in many industry organizations including Design Build Institute of America (DBIA) NextGen and Commercial Real Estate Women Kansas City Chapter (CREW KC) Mentorship Program. </a:t>
            </a:r>
          </a:p>
        </p:txBody>
      </p:sp>
    </p:spTree>
    <p:extLst>
      <p:ext uri="{BB962C8B-B14F-4D97-AF65-F5344CB8AC3E}">
        <p14:creationId xmlns:p14="http://schemas.microsoft.com/office/powerpoint/2010/main" val="3572193579"/>
      </p:ext>
    </p:extLst>
  </p:cSld>
  <p:clrMapOvr>
    <a:masterClrMapping/>
  </p:clrMapOvr>
  <mc:AlternateContent xmlns:mc="http://schemas.openxmlformats.org/markup-compatibility/2006" xmlns:p14="http://schemas.microsoft.com/office/powerpoint/2010/main">
    <mc:Choice Requires="p14">
      <p:transition spd="slow" p14:dur="1250" advTm="29227">
        <p14:reveal/>
      </p:transition>
    </mc:Choice>
    <mc:Fallback xmlns="">
      <p:transition spd="slow" advTm="2922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674A-02FB-EF7B-0C1B-6903274A173C}"/>
              </a:ext>
            </a:extLst>
          </p:cNvPr>
          <p:cNvSpPr>
            <a:spLocks noGrp="1"/>
          </p:cNvSpPr>
          <p:nvPr>
            <p:ph type="title"/>
          </p:nvPr>
        </p:nvSpPr>
        <p:spPr>
          <a:xfrm>
            <a:off x="2792360" y="0"/>
            <a:ext cx="9399640" cy="673943"/>
          </a:xfrm>
          <a:ln>
            <a:noFill/>
          </a:ln>
          <a:effectLst>
            <a:outerShdw blurRad="107950" dist="12700" dir="5400000" algn="ctr">
              <a:srgbClr val="000000"/>
            </a:outerShdw>
          </a:effectLst>
        </p:spPr>
        <p:txBody>
          <a:bodyPr vert="horz" lIns="91440" tIns="45720" rIns="91440" bIns="45720" rtlCol="0" anchor="b">
            <a:noAutofit/>
          </a:bodyPr>
          <a:lstStyle/>
          <a:p>
            <a:r>
              <a:rPr lang="en-US" sz="3200" u="sng" dirty="0">
                <a:solidFill>
                  <a:schemeClr val="accent3"/>
                </a:solidFill>
                <a:effectLst>
                  <a:outerShdw blurRad="38100" dist="38100" dir="2700000" algn="tl">
                    <a:srgbClr val="000000">
                      <a:alpha val="43137"/>
                    </a:srgbClr>
                  </a:outerShdw>
                </a:effectLst>
              </a:rPr>
              <a:t>Panelist: Sheryl Vickers, CCIM: Owner, Select Sites, LLC</a:t>
            </a:r>
          </a:p>
        </p:txBody>
      </p:sp>
      <p:sp>
        <p:nvSpPr>
          <p:cNvPr id="4" name="TextBox 3">
            <a:extLst>
              <a:ext uri="{FF2B5EF4-FFF2-40B4-BE49-F238E27FC236}">
                <a16:creationId xmlns:a16="http://schemas.microsoft.com/office/drawing/2014/main" id="{76AF52BB-389D-DC5D-935E-BAA5E8CDE9A8}"/>
              </a:ext>
            </a:extLst>
          </p:cNvPr>
          <p:cNvSpPr txBox="1"/>
          <p:nvPr/>
        </p:nvSpPr>
        <p:spPr>
          <a:xfrm>
            <a:off x="2861187" y="673943"/>
            <a:ext cx="9399640" cy="6100930"/>
          </a:xfrm>
          <a:prstGeom prst="rect">
            <a:avLst/>
          </a:prstGeom>
          <a:noFill/>
        </p:spPr>
        <p:txBody>
          <a:bodyPr wrap="square" rtlCol="0">
            <a:spAutoFit/>
          </a:bodyPr>
          <a:lstStyle/>
          <a:p>
            <a:pPr marR="0" defTabSz="914400" fontAlgn="base">
              <a:lnSpc>
                <a:spcPct val="90000"/>
              </a:lnSpc>
              <a:spcBef>
                <a:spcPts val="0"/>
              </a:spcBef>
              <a:spcAft>
                <a:spcPts val="600"/>
              </a:spcAft>
            </a:pPr>
            <a:r>
              <a:rPr lang="en-US" sz="2100" dirty="0">
                <a:effectLst>
                  <a:outerShdw blurRad="38100" dist="38100" dir="2700000" algn="tl">
                    <a:srgbClr val="000000">
                      <a:alpha val="43137"/>
                    </a:srgbClr>
                  </a:outerShdw>
                </a:effectLst>
              </a:rPr>
              <a:t>Select Sites, LLC,  is a woman owned commercial real estate firm in Kansas  City, sells or leases approximately Five Million in transaction value per year.  Top clients include  Rack Room Shoes, Barnes &amp; Noble, Barrio Brookside, Primrose Schools, Family Dollar and many local companies. Sheryl has been licensed in both Kansas and Missouri for more than 25 years, and has earned her CCIM designation in 2005, which recognizes designees as the global leading experts in commercial investment real estate.  </a:t>
            </a:r>
          </a:p>
          <a:p>
            <a:pPr marR="0" defTabSz="914400" fontAlgn="base">
              <a:lnSpc>
                <a:spcPct val="90000"/>
              </a:lnSpc>
              <a:spcBef>
                <a:spcPts val="0"/>
              </a:spcBef>
              <a:spcAft>
                <a:spcPts val="600"/>
              </a:spcAft>
            </a:pPr>
            <a:r>
              <a:rPr lang="en-US" sz="2100" dirty="0">
                <a:effectLst>
                  <a:outerShdw blurRad="38100" dist="38100" dir="2700000" algn="tl">
                    <a:srgbClr val="000000">
                      <a:alpha val="43137"/>
                    </a:srgbClr>
                  </a:outerShdw>
                </a:effectLst>
              </a:rPr>
              <a:t>Finding ways to diversify the commercial real estate industry is a passion of hers, so she co-founded Women in Real Estate Development (WIRED) in 2017 with Audrey Navarro. WIRED is a women's mentoring and support group that acts as a portal into commercial brokerage, development and investment opportunities in Kansas City.  In 2018, she was selected to be a Real Estate Associates Program (REAP) Instructor. REAP was replaced in 2019 by the ULI REDI program and volunteered as one of a handful ULI Mentors as well as serving on the REDI planning committee for two years.  Sheryl was honored to be chosen as a Capstone Awards Judge for 2020.</a:t>
            </a:r>
          </a:p>
          <a:p>
            <a:pPr marR="0" defTabSz="914400" fontAlgn="base">
              <a:lnSpc>
                <a:spcPct val="90000"/>
              </a:lnSpc>
              <a:spcBef>
                <a:spcPts val="0"/>
              </a:spcBef>
              <a:spcAft>
                <a:spcPts val="600"/>
              </a:spcAft>
            </a:pPr>
            <a:r>
              <a:rPr lang="en-US" sz="2100" dirty="0">
                <a:effectLst>
                  <a:outerShdw blurRad="38100" dist="38100" dir="2700000" algn="tl">
                    <a:srgbClr val="000000">
                      <a:alpha val="43137"/>
                    </a:srgbClr>
                  </a:outerShdw>
                </a:effectLst>
              </a:rPr>
              <a:t>​AWARDS RECEIVED: Power Broker in Retail Award (Leasing CoStar Group) (2012, 2013, 2014, 2017); KC Top Connector (Ewing Marion Kauffman Foundation); Kansas City Influential Women Award honoree (Kansas City Business Magazine) and selected as a 2019 Enterprising Woman of the Year honoree by Enterprising Women Magazine.</a:t>
            </a:r>
          </a:p>
        </p:txBody>
      </p:sp>
      <p:pic>
        <p:nvPicPr>
          <p:cNvPr id="5" name="Picture 4" descr="A person with glasses smiling&#10;&#10;Description automatically generated with low confidence">
            <a:extLst>
              <a:ext uri="{FF2B5EF4-FFF2-40B4-BE49-F238E27FC236}">
                <a16:creationId xmlns:a16="http://schemas.microsoft.com/office/drawing/2014/main" id="{37311377-B551-11D9-2257-E0AC1EFBCA5C}"/>
              </a:ext>
            </a:extLst>
          </p:cNvPr>
          <p:cNvPicPr>
            <a:picLocks noChangeAspect="1"/>
          </p:cNvPicPr>
          <p:nvPr/>
        </p:nvPicPr>
        <p:blipFill rotWithShape="1">
          <a:blip r:embed="rId3">
            <a:extLst>
              <a:ext uri="{28A0092B-C50C-407E-A947-70E740481C1C}">
                <a14:useLocalDpi xmlns:a14="http://schemas.microsoft.com/office/drawing/2010/main" val="0"/>
              </a:ext>
            </a:extLst>
          </a:blip>
          <a:srcRect l="28061" t="4447" r="23949" b="-1575"/>
          <a:stretch/>
        </p:blipFill>
        <p:spPr>
          <a:xfrm>
            <a:off x="0" y="0"/>
            <a:ext cx="2792360" cy="6986151"/>
          </a:xfrm>
          <a:prstGeom prst="rect">
            <a:avLst/>
          </a:prstGeom>
        </p:spPr>
      </p:pic>
    </p:spTree>
    <p:extLst>
      <p:ext uri="{BB962C8B-B14F-4D97-AF65-F5344CB8AC3E}">
        <p14:creationId xmlns:p14="http://schemas.microsoft.com/office/powerpoint/2010/main" val="1514929813"/>
      </p:ext>
    </p:extLst>
  </p:cSld>
  <p:clrMapOvr>
    <a:masterClrMapping/>
  </p:clrMapOvr>
  <mc:AlternateContent xmlns:mc="http://schemas.openxmlformats.org/markup-compatibility/2006" xmlns:p14="http://schemas.microsoft.com/office/powerpoint/2010/main">
    <mc:Choice Requires="p14">
      <p:transition spd="slow" p14:dur="1250" advTm="36753">
        <p14:reveal/>
      </p:transition>
    </mc:Choice>
    <mc:Fallback xmlns="">
      <p:transition spd="slow" advTm="367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epth">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4518</TotalTime>
  <Words>936</Words>
  <Application>Microsoft Office PowerPoint</Application>
  <PresentationFormat>Widescreen</PresentationFormat>
  <Paragraphs>24</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Corbel</vt:lpstr>
      <vt:lpstr>Depth</vt:lpstr>
      <vt:lpstr>Welcome  to  the  ifmaKC  September Programs  Meeting</vt:lpstr>
      <vt:lpstr>Women In Construction </vt:lpstr>
      <vt:lpstr>Moderator: Janelle Agnos: Branch Chief, General Services Administration</vt:lpstr>
      <vt:lpstr>Moderator: Cheyenne Farmer: Client Success Partner, SHC Roofing </vt:lpstr>
      <vt:lpstr>Panelist: Mandi Hunter: Founder, Hunter Law Group </vt:lpstr>
      <vt:lpstr>Panelist: Haley Jones: Project Manager, A.L. Huber General Contractor</vt:lpstr>
      <vt:lpstr>Panelist: Sheryl Vickers, CCIM: Owner, Select Sites, LLC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ifmaKC  September Programs  Meeting</dc:title>
  <dc:creator>ifmaKC Admin</dc:creator>
  <cp:lastModifiedBy>ifmaKC Admin</cp:lastModifiedBy>
  <cp:revision>1</cp:revision>
  <dcterms:created xsi:type="dcterms:W3CDTF">2022-09-16T18:01:19Z</dcterms:created>
  <dcterms:modified xsi:type="dcterms:W3CDTF">2022-09-20T16:54:04Z</dcterms:modified>
</cp:coreProperties>
</file>